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5143500" cx="9144000"/>
  <p:notesSz cx="6858000" cy="9144000"/>
  <p:embeddedFontLst>
    <p:embeddedFont>
      <p:font typeface="Roboto"/>
      <p:regular r:id="rId24"/>
      <p:bold r:id="rId25"/>
      <p:italic r:id="rId26"/>
      <p:boldItalic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Roboto-regular.fntdata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-italic.fntdata"/><Relationship Id="rId25" Type="http://schemas.openxmlformats.org/officeDocument/2006/relationships/font" Target="fonts/Roboto-bold.fntdata"/><Relationship Id="rId27" Type="http://schemas.openxmlformats.org/officeDocument/2006/relationships/font" Target="fonts/Robo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c52206fef5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c52206fef5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c52206fef5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c52206fef5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c52206fef5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c52206fef5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c52206fef5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c52206fef5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c52206fef5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c52206fef5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c52206fef5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c52206fef5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c52206fef5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c52206fef5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c52206fef5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c52206fef5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c4d78f1b49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c4d78f1b49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c4d78f1b49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c4d78f1b49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c4d78f1b49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c4d78f1b49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c4d78f1b49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c4d78f1b49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c4d78f1b49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c4d78f1b49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c4d78f1b49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c4d78f1b49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c4d78f1b49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c4d78f1b49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c4d78f1b49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c4d78f1b49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c52206fef5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c52206fef5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0.png"/><Relationship Id="rId4" Type="http://schemas.openxmlformats.org/officeDocument/2006/relationships/image" Target="../media/image23.png"/><Relationship Id="rId5" Type="http://schemas.openxmlformats.org/officeDocument/2006/relationships/image" Target="../media/image2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2.png"/><Relationship Id="rId4" Type="http://schemas.openxmlformats.org/officeDocument/2006/relationships/image" Target="../media/image29.png"/><Relationship Id="rId5" Type="http://schemas.openxmlformats.org/officeDocument/2006/relationships/image" Target="../media/image3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4.png"/><Relationship Id="rId4" Type="http://schemas.openxmlformats.org/officeDocument/2006/relationships/image" Target="../media/image26.png"/><Relationship Id="rId5" Type="http://schemas.openxmlformats.org/officeDocument/2006/relationships/image" Target="../media/image25.png"/><Relationship Id="rId6" Type="http://schemas.openxmlformats.org/officeDocument/2006/relationships/image" Target="../media/image3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7.png"/><Relationship Id="rId4" Type="http://schemas.openxmlformats.org/officeDocument/2006/relationships/image" Target="../media/image3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8.png"/><Relationship Id="rId4" Type="http://schemas.openxmlformats.org/officeDocument/2006/relationships/image" Target="../media/image4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6.png"/><Relationship Id="rId4" Type="http://schemas.openxmlformats.org/officeDocument/2006/relationships/image" Target="../media/image35.png"/><Relationship Id="rId5" Type="http://schemas.openxmlformats.org/officeDocument/2006/relationships/image" Target="../media/image45.png"/><Relationship Id="rId6" Type="http://schemas.openxmlformats.org/officeDocument/2006/relationships/image" Target="../media/image4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4.png"/><Relationship Id="rId4" Type="http://schemas.openxmlformats.org/officeDocument/2006/relationships/image" Target="../media/image4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space.bilibili.com/21630984" TargetMode="External"/><Relationship Id="rId4" Type="http://schemas.openxmlformats.org/officeDocument/2006/relationships/hyperlink" Target="https://www.youtube.com/c/%E5%8F%A4%E5%9F%8E%E7%AE%97%E6%B3%95" TargetMode="External"/><Relationship Id="rId5" Type="http://schemas.openxmlformats.org/officeDocument/2006/relationships/image" Target="../media/image40.png"/><Relationship Id="rId6" Type="http://schemas.openxmlformats.org/officeDocument/2006/relationships/image" Target="../media/image3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www.jianshu.com/p/456af5480cee" TargetMode="External"/><Relationship Id="rId4" Type="http://schemas.openxmlformats.org/officeDocument/2006/relationships/hyperlink" Target="https://leetcode-cn.com/problems/binary-tree-preorder-traversal/solution/er-cha-shu-qian-zhong-hou-xu-die-dai-bia-ozsw/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Relationship Id="rId4" Type="http://schemas.openxmlformats.org/officeDocument/2006/relationships/image" Target="../media/image9.png"/><Relationship Id="rId5" Type="http://schemas.openxmlformats.org/officeDocument/2006/relationships/image" Target="../media/image22.png"/><Relationship Id="rId6" Type="http://schemas.openxmlformats.org/officeDocument/2006/relationships/image" Target="../media/image1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21.png"/><Relationship Id="rId5" Type="http://schemas.openxmlformats.org/officeDocument/2006/relationships/image" Target="../media/image3.png"/><Relationship Id="rId6" Type="http://schemas.openxmlformats.org/officeDocument/2006/relationships/image" Target="../media/image1.png"/><Relationship Id="rId7" Type="http://schemas.openxmlformats.org/officeDocument/2006/relationships/hyperlink" Target="https://docs.google.com/presentation/u/0/d/1WlREi20X20UEffSFI4F4cngDu2EvEcdmVAcN5_6gRQ4/edit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15.png"/><Relationship Id="rId6" Type="http://schemas.openxmlformats.org/officeDocument/2006/relationships/image" Target="../media/image11.png"/><Relationship Id="rId7" Type="http://schemas.openxmlformats.org/officeDocument/2006/relationships/image" Target="../media/image2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9.png"/><Relationship Id="rId4" Type="http://schemas.openxmlformats.org/officeDocument/2006/relationships/image" Target="../media/image8.png"/><Relationship Id="rId5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Relationship Id="rId4" Type="http://schemas.openxmlformats.org/officeDocument/2006/relationships/image" Target="../media/image2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Relationship Id="rId4" Type="http://schemas.openxmlformats.org/officeDocument/2006/relationships/image" Target="../media/image36.png"/><Relationship Id="rId5" Type="http://schemas.openxmlformats.org/officeDocument/2006/relationships/image" Target="../media/image18.png"/><Relationship Id="rId6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0" y="81500"/>
            <a:ext cx="8520600" cy="211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500"/>
              <a:t>树的基础算法(一) -- </a:t>
            </a:r>
            <a:endParaRPr b="1" sz="5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500"/>
              <a:t>Tree基础 + 遍历</a:t>
            </a:r>
            <a:endParaRPr b="1" sz="5500"/>
          </a:p>
        </p:txBody>
      </p:sp>
      <p:sp>
        <p:nvSpPr>
          <p:cNvPr id="55" name="Google Shape;55;p13"/>
          <p:cNvSpPr txBox="1"/>
          <p:nvPr/>
        </p:nvSpPr>
        <p:spPr>
          <a:xfrm>
            <a:off x="6649325" y="4444675"/>
            <a:ext cx="2134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你们的好朋友Eddie</a:t>
            </a:r>
            <a:endParaRPr/>
          </a:p>
        </p:txBody>
      </p:sp>
      <p:sp>
        <p:nvSpPr>
          <p:cNvPr id="56" name="Google Shape;56;p13"/>
          <p:cNvSpPr txBox="1"/>
          <p:nvPr/>
        </p:nvSpPr>
        <p:spPr>
          <a:xfrm>
            <a:off x="1948300" y="2143950"/>
            <a:ext cx="56112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144. Binary Tree Preorder Traversal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  94. Binary Tree Inorder Traversal</a:t>
            </a:r>
            <a:br>
              <a:rPr lang="en" sz="2000"/>
            </a:br>
            <a:r>
              <a:rPr lang="en" sz="2000"/>
              <a:t>145. Binary Tree Postorder Traversal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102. Binary Tree Level Order Traversal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107. Binary Tree Level Order Traversal II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103. Binary Tree Zigzag Level Order Traversal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314. Binary Tree Vertical Order Traversal</a:t>
            </a:r>
            <a:endParaRPr sz="20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2"/>
          <p:cNvSpPr txBox="1"/>
          <p:nvPr>
            <p:ph type="title"/>
          </p:nvPr>
        </p:nvSpPr>
        <p:spPr>
          <a:xfrm>
            <a:off x="214275" y="748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Inorder iterative</a:t>
            </a:r>
            <a:endParaRPr/>
          </a:p>
        </p:txBody>
      </p:sp>
      <p:pic>
        <p:nvPicPr>
          <p:cNvPr id="141" name="Google Shape;14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40400"/>
            <a:ext cx="4901350" cy="127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20475" y="1753475"/>
            <a:ext cx="1779725" cy="3327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54158" y="540399"/>
            <a:ext cx="4389842" cy="4603101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2"/>
          <p:cNvSpPr txBox="1"/>
          <p:nvPr/>
        </p:nvSpPr>
        <p:spPr>
          <a:xfrm>
            <a:off x="214275" y="1880100"/>
            <a:ext cx="2308800" cy="30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40404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和非递归先序遍历类似，唯一区别是考查到当前节点时，并不直接输出该节点。</a:t>
            </a:r>
            <a:endParaRPr>
              <a:solidFill>
                <a:srgbClr val="40404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40404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而是当考查节点为空时，从栈中弹出的时候再进行输出(永远先考虑左子树，直到左子树为空才访问根节点)。</a:t>
            </a:r>
            <a:endParaRPr>
              <a:solidFill>
                <a:srgbClr val="40404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3"/>
          <p:cNvSpPr txBox="1"/>
          <p:nvPr>
            <p:ph type="title"/>
          </p:nvPr>
        </p:nvSpPr>
        <p:spPr>
          <a:xfrm>
            <a:off x="311700" y="1040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Post order</a:t>
            </a:r>
            <a:endParaRPr/>
          </a:p>
        </p:txBody>
      </p:sp>
      <p:pic>
        <p:nvPicPr>
          <p:cNvPr id="150" name="Google Shape;15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14850"/>
            <a:ext cx="4738301" cy="106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05700" y="341910"/>
            <a:ext cx="4738299" cy="48015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39075" y="1980325"/>
            <a:ext cx="1912968" cy="3163175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3"/>
          <p:cNvSpPr txBox="1"/>
          <p:nvPr/>
        </p:nvSpPr>
        <p:spPr>
          <a:xfrm>
            <a:off x="68175" y="1889850"/>
            <a:ext cx="2539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04040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后序遍历在决定是否可以输出当前节点的值的时候，需要考虑其左右子树是否都已经遍历完成。</a:t>
            </a:r>
            <a:endParaRPr/>
          </a:p>
        </p:txBody>
      </p:sp>
      <p:sp>
        <p:nvSpPr>
          <p:cNvPr id="154" name="Google Shape;154;p23"/>
          <p:cNvSpPr txBox="1"/>
          <p:nvPr/>
        </p:nvSpPr>
        <p:spPr>
          <a:xfrm>
            <a:off x="136375" y="2843075"/>
            <a:ext cx="2786100" cy="17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>
                <a:solidFill>
                  <a:schemeClr val="dk1"/>
                </a:solidFill>
              </a:rPr>
              <a:t>res = [] stack=[5]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res = [5] stack=[3, 4]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res = [4,5] stack=[3]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res = [3,4,5] stack=[1,2]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res = [2,3,4,5] stack=[1]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res = [1,2,3,4,5]</a:t>
            </a:r>
            <a:endParaRPr sz="17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3481751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4"/>
          <p:cNvPicPr preferRelativeResize="0"/>
          <p:nvPr/>
        </p:nvPicPr>
        <p:blipFill rotWithShape="1">
          <a:blip r:embed="rId4">
            <a:alphaModFix/>
          </a:blip>
          <a:srcRect b="0" l="0" r="0" t="2591"/>
          <a:stretch/>
        </p:blipFill>
        <p:spPr>
          <a:xfrm>
            <a:off x="4529825" y="0"/>
            <a:ext cx="3789401" cy="204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0" y="2043025"/>
            <a:ext cx="4572000" cy="1728607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4"/>
          <p:cNvSpPr txBox="1"/>
          <p:nvPr/>
        </p:nvSpPr>
        <p:spPr>
          <a:xfrm>
            <a:off x="2318475" y="1470975"/>
            <a:ext cx="17925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三种常用解法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BFS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DFS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res旧指针方法</a:t>
            </a:r>
            <a:endParaRPr/>
          </a:p>
        </p:txBody>
      </p:sp>
      <p:pic>
        <p:nvPicPr>
          <p:cNvPr id="163" name="Google Shape;163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41300" y="3730150"/>
            <a:ext cx="3360775" cy="141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5045926" cy="4838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42525" y="1178725"/>
            <a:ext cx="5301476" cy="3964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83125" y="70625"/>
            <a:ext cx="5460874" cy="5002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368313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3224425" cy="3379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331575"/>
            <a:ext cx="3056074" cy="181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83999" y="0"/>
            <a:ext cx="4417725" cy="3010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16427" y="3010025"/>
            <a:ext cx="5027572" cy="2133475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7"/>
          <p:cNvSpPr txBox="1"/>
          <p:nvPr/>
        </p:nvSpPr>
        <p:spPr>
          <a:xfrm>
            <a:off x="2805550" y="1227425"/>
            <a:ext cx="1237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BFS</a:t>
            </a:r>
            <a:endParaRPr/>
          </a:p>
        </p:txBody>
      </p:sp>
      <p:sp>
        <p:nvSpPr>
          <p:cNvPr id="185" name="Google Shape;185;p27"/>
          <p:cNvSpPr txBox="1"/>
          <p:nvPr/>
        </p:nvSpPr>
        <p:spPr>
          <a:xfrm>
            <a:off x="2805550" y="3620375"/>
            <a:ext cx="1237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DFS</a:t>
            </a:r>
            <a:endParaRPr/>
          </a:p>
        </p:txBody>
      </p:sp>
      <p:sp>
        <p:nvSpPr>
          <p:cNvPr id="186" name="Google Shape;186;p27"/>
          <p:cNvSpPr txBox="1"/>
          <p:nvPr/>
        </p:nvSpPr>
        <p:spPr>
          <a:xfrm>
            <a:off x="1656025" y="4774200"/>
            <a:ext cx="3056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987. Vertical Order Traversal of a Binary Tree</a:t>
            </a:r>
            <a:endParaRPr/>
          </a:p>
        </p:txBody>
      </p:sp>
      <p:sp>
        <p:nvSpPr>
          <p:cNvPr id="187" name="Google Shape;187;p27"/>
          <p:cNvSpPr txBox="1"/>
          <p:nvPr/>
        </p:nvSpPr>
        <p:spPr>
          <a:xfrm>
            <a:off x="2756850" y="4500575"/>
            <a:ext cx="1285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类似可做练习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8"/>
          <p:cNvSpPr txBox="1"/>
          <p:nvPr>
            <p:ph type="title"/>
          </p:nvPr>
        </p:nvSpPr>
        <p:spPr>
          <a:xfrm>
            <a:off x="258125" y="1235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</a:t>
            </a:r>
            <a:endParaRPr/>
          </a:p>
        </p:txBody>
      </p:sp>
      <p:sp>
        <p:nvSpPr>
          <p:cNvPr id="193" name="Google Shape;193;p28"/>
          <p:cNvSpPr txBox="1"/>
          <p:nvPr>
            <p:ph idx="1" type="body"/>
          </p:nvPr>
        </p:nvSpPr>
        <p:spPr>
          <a:xfrm>
            <a:off x="204575" y="696250"/>
            <a:ext cx="8627700" cy="223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树的</a:t>
            </a:r>
            <a:r>
              <a:rPr lang="en"/>
              <a:t>基础知识知道一定程度就可以了，很多avl红黑树不要求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遍历作为最为重要的一部分，之后会分为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backtracking, data自上而下的传输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pure recursive, data自下而上的传输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我们在之后会举例说明用法</a:t>
            </a:r>
            <a:endParaRPr/>
          </a:p>
        </p:txBody>
      </p:sp>
      <p:pic>
        <p:nvPicPr>
          <p:cNvPr id="194" name="Google Shape;19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8076" y="2994400"/>
            <a:ext cx="4054212" cy="214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36425" y="3082670"/>
            <a:ext cx="3507575" cy="2065656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8"/>
          <p:cNvSpPr txBox="1"/>
          <p:nvPr/>
        </p:nvSpPr>
        <p:spPr>
          <a:xfrm>
            <a:off x="136375" y="3214675"/>
            <a:ext cx="15684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iterative</a:t>
            </a:r>
            <a:r>
              <a:rPr lang="en"/>
              <a:t>写法的双模板，我个人是比较偏向于第一种写法的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9"/>
          <p:cNvSpPr txBox="1"/>
          <p:nvPr>
            <p:ph type="title"/>
          </p:nvPr>
        </p:nvSpPr>
        <p:spPr>
          <a:xfrm>
            <a:off x="311700" y="148150"/>
            <a:ext cx="1718400" cy="58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通讯页面</a:t>
            </a:r>
            <a:endParaRPr b="1"/>
          </a:p>
        </p:txBody>
      </p:sp>
      <p:sp>
        <p:nvSpPr>
          <p:cNvPr id="202" name="Google Shape;202;p29"/>
          <p:cNvSpPr txBox="1"/>
          <p:nvPr>
            <p:ph idx="1" type="body"/>
          </p:nvPr>
        </p:nvSpPr>
        <p:spPr>
          <a:xfrm>
            <a:off x="311700" y="1081475"/>
            <a:ext cx="8520600" cy="210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Bilibili 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https://space.bilibili.com/21630984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Youtube 搜索古城算法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https://www.youtube.com/c/古城算法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wechat	回复‘加群’可加群，还有周赛压轴题详解</a:t>
            </a:r>
            <a:endParaRPr/>
          </a:p>
        </p:txBody>
      </p:sp>
      <p:sp>
        <p:nvSpPr>
          <p:cNvPr id="203" name="Google Shape;203;p29"/>
          <p:cNvSpPr txBox="1"/>
          <p:nvPr/>
        </p:nvSpPr>
        <p:spPr>
          <a:xfrm>
            <a:off x="5885350" y="2409575"/>
            <a:ext cx="2865600" cy="11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谢谢大家的支持！请点赞订阅硬币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500订阅会出一期dp总结篇</a:t>
            </a:r>
            <a:endParaRPr/>
          </a:p>
        </p:txBody>
      </p:sp>
      <p:sp>
        <p:nvSpPr>
          <p:cNvPr id="204" name="Google Shape;204;p29"/>
          <p:cNvSpPr txBox="1"/>
          <p:nvPr/>
        </p:nvSpPr>
        <p:spPr>
          <a:xfrm>
            <a:off x="5885350" y="3420650"/>
            <a:ext cx="3219600" cy="136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FF0000"/>
                </a:solidFill>
              </a:rPr>
              <a:t>免费，不要钱，不卖课，不推销，不辅导，公开资料和视频，任何人和你说钱都是骗子！</a:t>
            </a:r>
            <a:endParaRPr b="1" sz="1500">
              <a:solidFill>
                <a:srgbClr val="FF0000"/>
              </a:solidFill>
            </a:endParaRPr>
          </a:p>
        </p:txBody>
      </p:sp>
      <p:pic>
        <p:nvPicPr>
          <p:cNvPr id="205" name="Google Shape;205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3113675"/>
            <a:ext cx="3942681" cy="1674075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29"/>
          <p:cNvSpPr txBox="1"/>
          <p:nvPr/>
        </p:nvSpPr>
        <p:spPr>
          <a:xfrm>
            <a:off x="311700" y="681275"/>
            <a:ext cx="5973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之后可能更新一波Tree</a:t>
            </a:r>
            <a:endParaRPr/>
          </a:p>
        </p:txBody>
      </p:sp>
      <p:pic>
        <p:nvPicPr>
          <p:cNvPr id="207" name="Google Shape;207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86650" y="590585"/>
            <a:ext cx="3219600" cy="12392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</a:t>
            </a:r>
            <a:endParaRPr/>
          </a:p>
        </p:txBody>
      </p:sp>
      <p:sp>
        <p:nvSpPr>
          <p:cNvPr id="213" name="Google Shape;213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https://www.jianshu.com/p/456af5480cee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https://leetcode-cn.com/problems/binary-tree-preorder-traversal/solution/er-cha-shu-qian-zhong-hou-xu-die-dai-bia-ozsw/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11370" y="1017725"/>
            <a:ext cx="6132630" cy="4125775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4"/>
          <p:cNvSpPr txBox="1"/>
          <p:nvPr>
            <p:ph type="title"/>
          </p:nvPr>
        </p:nvSpPr>
        <p:spPr>
          <a:xfrm>
            <a:off x="272725" y="137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什么是树Tree数据结构？</a:t>
            </a:r>
            <a:endParaRPr/>
          </a:p>
        </p:txBody>
      </p:sp>
      <p:sp>
        <p:nvSpPr>
          <p:cNvPr id="63" name="Google Shape;63;p14"/>
          <p:cNvSpPr txBox="1"/>
          <p:nvPr>
            <p:ph idx="1" type="body"/>
          </p:nvPr>
        </p:nvSpPr>
        <p:spPr>
          <a:xfrm>
            <a:off x="111275" y="869975"/>
            <a:ext cx="2900100" cy="111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rgbClr val="12121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树结构是一种非线性存储结构，存储的是具有“一对多”关系的数据元素的集合。</a:t>
            </a:r>
            <a:endParaRPr sz="2400"/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11375" y="709724"/>
            <a:ext cx="2939706" cy="156085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/>
          <p:cNvSpPr txBox="1"/>
          <p:nvPr>
            <p:ph type="title"/>
          </p:nvPr>
        </p:nvSpPr>
        <p:spPr>
          <a:xfrm>
            <a:off x="0" y="2344625"/>
            <a:ext cx="3165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020"/>
              <a:t>Java中binary tree的表示</a:t>
            </a:r>
            <a:endParaRPr sz="2020"/>
          </a:p>
        </p:txBody>
      </p:sp>
      <p:sp>
        <p:nvSpPr>
          <p:cNvPr id="66" name="Google Shape;66;p14"/>
          <p:cNvSpPr txBox="1"/>
          <p:nvPr/>
        </p:nvSpPr>
        <p:spPr>
          <a:xfrm>
            <a:off x="0" y="3107575"/>
            <a:ext cx="30000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public class TreeNode 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int val;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TreeNode left;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TreeNode right;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TreeNode(int x) { val = x; 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}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925" y="596175"/>
            <a:ext cx="4076263" cy="1825100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5"/>
          <p:cNvSpPr txBox="1"/>
          <p:nvPr/>
        </p:nvSpPr>
        <p:spPr>
          <a:xfrm>
            <a:off x="400025" y="144500"/>
            <a:ext cx="3509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完美二叉树 perfect binary tree</a:t>
            </a:r>
            <a:endParaRPr/>
          </a:p>
        </p:txBody>
      </p:sp>
      <p:pic>
        <p:nvPicPr>
          <p:cNvPr id="73" name="Google Shape;7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567375"/>
            <a:ext cx="4492967" cy="2004374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5"/>
          <p:cNvSpPr txBox="1"/>
          <p:nvPr/>
        </p:nvSpPr>
        <p:spPr>
          <a:xfrm>
            <a:off x="4726800" y="144500"/>
            <a:ext cx="3509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完全二叉树  complete binary tree</a:t>
            </a:r>
            <a:endParaRPr/>
          </a:p>
        </p:txBody>
      </p:sp>
      <p:pic>
        <p:nvPicPr>
          <p:cNvPr id="75" name="Google Shape;75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4425" y="3164075"/>
            <a:ext cx="2494072" cy="1825101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5"/>
          <p:cNvSpPr txBox="1"/>
          <p:nvPr/>
        </p:nvSpPr>
        <p:spPr>
          <a:xfrm>
            <a:off x="265925" y="2635775"/>
            <a:ext cx="4306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完</a:t>
            </a:r>
            <a:r>
              <a:rPr lang="en"/>
              <a:t>满二叉树 full binary tree / strictly binary tree</a:t>
            </a:r>
            <a:endParaRPr/>
          </a:p>
        </p:txBody>
      </p:sp>
      <p:pic>
        <p:nvPicPr>
          <p:cNvPr id="77" name="Google Shape;77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44413" y="3035975"/>
            <a:ext cx="5999588" cy="2107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8475" y="0"/>
            <a:ext cx="6475526" cy="1860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350900" y="433475"/>
            <a:ext cx="1847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BST</a:t>
            </a:r>
            <a:r>
              <a:rPr lang="en"/>
              <a:t>我们之后会单独开PPT去覆盖吧</a:t>
            </a:r>
            <a:endParaRPr/>
          </a:p>
        </p:txBody>
      </p:sp>
      <p:pic>
        <p:nvPicPr>
          <p:cNvPr id="84" name="Google Shape;84;p16"/>
          <p:cNvPicPr preferRelativeResize="0"/>
          <p:nvPr/>
        </p:nvPicPr>
        <p:blipFill rotWithShape="1">
          <a:blip r:embed="rId4">
            <a:alphaModFix/>
          </a:blip>
          <a:srcRect b="0" l="12491" r="22349" t="0"/>
          <a:stretch/>
        </p:blipFill>
        <p:spPr>
          <a:xfrm>
            <a:off x="0" y="3457375"/>
            <a:ext cx="2827825" cy="1714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6"/>
          <p:cNvPicPr preferRelativeResize="0"/>
          <p:nvPr/>
        </p:nvPicPr>
        <p:blipFill rotWithShape="1">
          <a:blip r:embed="rId5">
            <a:alphaModFix/>
          </a:blip>
          <a:srcRect b="0" l="0" r="4021" t="0"/>
          <a:stretch/>
        </p:blipFill>
        <p:spPr>
          <a:xfrm>
            <a:off x="2929125" y="4003100"/>
            <a:ext cx="6214873" cy="114040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6"/>
          <p:cNvSpPr txBox="1"/>
          <p:nvPr/>
        </p:nvSpPr>
        <p:spPr>
          <a:xfrm>
            <a:off x="2668475" y="3486550"/>
            <a:ext cx="4834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下面的tree不考了，当听科普了解一下就好</a:t>
            </a:r>
            <a:endParaRPr/>
          </a:p>
        </p:txBody>
      </p:sp>
      <p:pic>
        <p:nvPicPr>
          <p:cNvPr id="87" name="Google Shape;87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64025" y="1923863"/>
            <a:ext cx="6119326" cy="1295775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6"/>
          <p:cNvSpPr txBox="1"/>
          <p:nvPr/>
        </p:nvSpPr>
        <p:spPr>
          <a:xfrm>
            <a:off x="227050" y="2022825"/>
            <a:ext cx="21570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我们有一节ppt单独讲这个，详细见</a:t>
            </a:r>
            <a:br>
              <a:rPr lang="en"/>
            </a:br>
            <a:br>
              <a:rPr lang="en"/>
            </a:br>
            <a:r>
              <a:rPr b="1" lang="en" u="sng">
                <a:solidFill>
                  <a:schemeClr val="hlink"/>
                </a:solidFill>
                <a:hlinkClick r:id="rId7"/>
              </a:rPr>
              <a:t>基础数据结构(一) -- Trie</a:t>
            </a:r>
            <a:endParaRPr b="1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7"/>
          <p:cNvPicPr preferRelativeResize="0"/>
          <p:nvPr/>
        </p:nvPicPr>
        <p:blipFill rotWithShape="1">
          <a:blip r:embed="rId3">
            <a:alphaModFix/>
          </a:blip>
          <a:srcRect b="30776" l="0" r="0" t="13911"/>
          <a:stretch/>
        </p:blipFill>
        <p:spPr>
          <a:xfrm>
            <a:off x="2794450" y="0"/>
            <a:ext cx="6349551" cy="1640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7"/>
          <p:cNvPicPr preferRelativeResize="0"/>
          <p:nvPr/>
        </p:nvPicPr>
        <p:blipFill rotWithShape="1">
          <a:blip r:embed="rId4">
            <a:alphaModFix/>
          </a:blip>
          <a:srcRect b="30080" l="0" r="0" t="13777"/>
          <a:stretch/>
        </p:blipFill>
        <p:spPr>
          <a:xfrm>
            <a:off x="2905350" y="1848025"/>
            <a:ext cx="6127748" cy="1640974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7"/>
          <p:cNvSpPr txBox="1"/>
          <p:nvPr/>
        </p:nvSpPr>
        <p:spPr>
          <a:xfrm>
            <a:off x="415925" y="61925"/>
            <a:ext cx="2095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AVL 树</a:t>
            </a:r>
            <a:endParaRPr/>
          </a:p>
        </p:txBody>
      </p:sp>
      <p:sp>
        <p:nvSpPr>
          <p:cNvPr id="96" name="Google Shape;96;p17"/>
          <p:cNvSpPr txBox="1"/>
          <p:nvPr/>
        </p:nvSpPr>
        <p:spPr>
          <a:xfrm>
            <a:off x="577925" y="1848025"/>
            <a:ext cx="1145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红黑树</a:t>
            </a:r>
            <a:endParaRPr/>
          </a:p>
        </p:txBody>
      </p:sp>
      <p:pic>
        <p:nvPicPr>
          <p:cNvPr id="97" name="Google Shape;97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13600" y="3795995"/>
            <a:ext cx="6019500" cy="1347505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7"/>
          <p:cNvSpPr txBox="1"/>
          <p:nvPr/>
        </p:nvSpPr>
        <p:spPr>
          <a:xfrm>
            <a:off x="287825" y="4024975"/>
            <a:ext cx="2159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B, B-, B+ </a:t>
            </a:r>
            <a:r>
              <a:rPr lang="en"/>
              <a:t>可以认为是数据库用的比较多的搜索树</a:t>
            </a:r>
            <a:endParaRPr/>
          </a:p>
        </p:txBody>
      </p:sp>
      <p:pic>
        <p:nvPicPr>
          <p:cNvPr id="99" name="Google Shape;99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2599" y="2248237"/>
            <a:ext cx="2661847" cy="14241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19401" y="462125"/>
            <a:ext cx="1662750" cy="1269324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7"/>
          <p:cNvSpPr txBox="1"/>
          <p:nvPr/>
        </p:nvSpPr>
        <p:spPr>
          <a:xfrm>
            <a:off x="154800" y="4685525"/>
            <a:ext cx="2508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</a:rPr>
              <a:t>这页都不会考！</a:t>
            </a:r>
            <a:endParaRPr b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8"/>
          <p:cNvSpPr txBox="1"/>
          <p:nvPr>
            <p:ph type="title"/>
          </p:nvPr>
        </p:nvSpPr>
        <p:spPr>
          <a:xfrm>
            <a:off x="87650" y="279400"/>
            <a:ext cx="2055600" cy="136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具体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考什么？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怎么考？</a:t>
            </a:r>
            <a:endParaRPr/>
          </a:p>
        </p:txBody>
      </p:sp>
      <p:pic>
        <p:nvPicPr>
          <p:cNvPr id="107" name="Google Shape;10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2583" y="0"/>
            <a:ext cx="673141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8"/>
          <p:cNvSpPr txBox="1"/>
          <p:nvPr/>
        </p:nvSpPr>
        <p:spPr>
          <a:xfrm>
            <a:off x="5854625" y="993625"/>
            <a:ext cx="1938600" cy="42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50"/>
              <a:t>树 -&gt; 线性</a:t>
            </a:r>
            <a:endParaRPr sz="15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50"/>
              <a:t>bfs, dfs</a:t>
            </a:r>
            <a:r>
              <a:rPr lang="en" sz="1550">
                <a:solidFill>
                  <a:schemeClr val="dk1"/>
                </a:solidFill>
              </a:rPr>
              <a:t>遍历</a:t>
            </a:r>
            <a:endParaRPr sz="15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50"/>
              <a:t>bfs, dfs</a:t>
            </a:r>
            <a:r>
              <a:rPr lang="en" sz="1550">
                <a:solidFill>
                  <a:schemeClr val="dk1"/>
                </a:solidFill>
              </a:rPr>
              <a:t>遍历</a:t>
            </a:r>
            <a:endParaRPr sz="15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50"/>
              <a:t>lca</a:t>
            </a:r>
            <a:endParaRPr sz="15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50"/>
              <a:t>线性 -&gt; 树</a:t>
            </a:r>
            <a:endParaRPr sz="15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50"/>
              <a:t>bst</a:t>
            </a:r>
            <a:endParaRPr sz="15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50"/>
              <a:t>bfs, dfs遍历</a:t>
            </a:r>
            <a:endParaRPr sz="15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50"/>
              <a:t>树的遍历</a:t>
            </a:r>
            <a:endParaRPr sz="15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50">
                <a:solidFill>
                  <a:schemeClr val="dk1"/>
                </a:solidFill>
              </a:rPr>
              <a:t>树的遍历</a:t>
            </a:r>
            <a:endParaRPr sz="15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50">
                <a:solidFill>
                  <a:schemeClr val="dk1"/>
                </a:solidFill>
              </a:rPr>
              <a:t>树的遍历</a:t>
            </a:r>
            <a:endParaRPr sz="15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50">
                <a:solidFill>
                  <a:schemeClr val="dk1"/>
                </a:solidFill>
              </a:rPr>
              <a:t>iterator</a:t>
            </a:r>
            <a:endParaRPr sz="15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50">
                <a:solidFill>
                  <a:schemeClr val="dk1"/>
                </a:solidFill>
              </a:rPr>
              <a:t>树的遍历</a:t>
            </a:r>
            <a:endParaRPr sz="15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50">
                <a:solidFill>
                  <a:schemeClr val="dk1"/>
                </a:solidFill>
              </a:rPr>
              <a:t>树的遍历</a:t>
            </a:r>
            <a:endParaRPr sz="15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50">
                <a:solidFill>
                  <a:schemeClr val="dk1"/>
                </a:solidFill>
              </a:rPr>
              <a:t>树的遍历</a:t>
            </a:r>
            <a:endParaRPr sz="15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50">
                <a:solidFill>
                  <a:schemeClr val="dk1"/>
                </a:solidFill>
              </a:rPr>
              <a:t>树的遍历</a:t>
            </a:r>
            <a:endParaRPr sz="15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50">
                <a:solidFill>
                  <a:schemeClr val="dk1"/>
                </a:solidFill>
              </a:rPr>
              <a:t>树 -&gt; 线性</a:t>
            </a:r>
            <a:endParaRPr sz="15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50">
                <a:solidFill>
                  <a:schemeClr val="dk1"/>
                </a:solidFill>
              </a:rPr>
              <a:t>树的遍历</a:t>
            </a:r>
            <a:endParaRPr sz="1550">
              <a:solidFill>
                <a:schemeClr val="dk1"/>
              </a:solidFill>
            </a:endParaRPr>
          </a:p>
        </p:txBody>
      </p:sp>
      <p:sp>
        <p:nvSpPr>
          <p:cNvPr id="109" name="Google Shape;109;p18"/>
          <p:cNvSpPr txBox="1"/>
          <p:nvPr/>
        </p:nvSpPr>
        <p:spPr>
          <a:xfrm>
            <a:off x="146150" y="1880100"/>
            <a:ext cx="19386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所以我们接下来的内容会围绕5部分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AutoNum type="arabicPeriod"/>
            </a:pPr>
            <a:r>
              <a:rPr b="1" lang="en">
                <a:solidFill>
                  <a:srgbClr val="FF0000"/>
                </a:solidFill>
              </a:rPr>
              <a:t>树的遍历</a:t>
            </a:r>
            <a:endParaRPr b="1">
              <a:solidFill>
                <a:srgbClr val="FF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结构转换</a:t>
            </a:r>
            <a:br>
              <a:rPr lang="en"/>
            </a:br>
            <a:r>
              <a:rPr lang="en"/>
              <a:t>树 -&gt; 线性</a:t>
            </a:r>
            <a:br>
              <a:rPr lang="en"/>
            </a:br>
            <a:r>
              <a:rPr lang="en"/>
              <a:t>线性 -&gt; 树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LCA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BST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iterator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9"/>
          <p:cNvSpPr txBox="1"/>
          <p:nvPr>
            <p:ph type="title"/>
          </p:nvPr>
        </p:nvSpPr>
        <p:spPr>
          <a:xfrm>
            <a:off x="321475" y="104075"/>
            <a:ext cx="1782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树的</a:t>
            </a:r>
            <a:r>
              <a:rPr lang="en"/>
              <a:t>遍历</a:t>
            </a:r>
            <a:endParaRPr/>
          </a:p>
        </p:txBody>
      </p:sp>
      <p:sp>
        <p:nvSpPr>
          <p:cNvPr id="115" name="Google Shape;115;p19"/>
          <p:cNvSpPr txBox="1"/>
          <p:nvPr/>
        </p:nvSpPr>
        <p:spPr>
          <a:xfrm>
            <a:off x="300300" y="676775"/>
            <a:ext cx="85434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 order</a:t>
            </a:r>
            <a:br>
              <a:rPr lang="en"/>
            </a:b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order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post order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这里的order指的是和左右子树比较遍历root节点的顺序，先root，中间root，或者最后root</a:t>
            </a:r>
            <a:endParaRPr/>
          </a:p>
        </p:txBody>
      </p:sp>
      <p:pic>
        <p:nvPicPr>
          <p:cNvPr id="116" name="Google Shape;11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4076" y="560526"/>
            <a:ext cx="7004351" cy="1726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3025" y="2571750"/>
            <a:ext cx="4523937" cy="2571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33950" y="3181275"/>
            <a:ext cx="4210050" cy="196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 txBox="1"/>
          <p:nvPr>
            <p:ph type="title"/>
          </p:nvPr>
        </p:nvSpPr>
        <p:spPr>
          <a:xfrm>
            <a:off x="311700" y="3266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先</a:t>
            </a:r>
            <a:r>
              <a:rPr lang="en"/>
              <a:t>来个地球人都会写的recursive写法</a:t>
            </a:r>
            <a:endParaRPr/>
          </a:p>
        </p:txBody>
      </p:sp>
      <p:pic>
        <p:nvPicPr>
          <p:cNvPr id="124" name="Google Shape;12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17425" y="899310"/>
            <a:ext cx="4526576" cy="424419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/>
        </p:nvSpPr>
        <p:spPr>
          <a:xfrm>
            <a:off x="311700" y="1061800"/>
            <a:ext cx="36627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改变根节点输出位置即可。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写出此种解法不加分，写不出来扣分</a:t>
            </a:r>
            <a:endParaRPr sz="1500"/>
          </a:p>
        </p:txBody>
      </p:sp>
      <p:pic>
        <p:nvPicPr>
          <p:cNvPr id="126" name="Google Shape;12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2675" y="2260100"/>
            <a:ext cx="4312626" cy="20744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1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420"/>
              <a:t>iterative</a:t>
            </a:r>
            <a:r>
              <a:rPr lang="en" sz="2420"/>
              <a:t>我们提供2个模板，先理解遍历顺序</a:t>
            </a:r>
            <a:endParaRPr sz="242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420"/>
              <a:t>preorder</a:t>
            </a:r>
            <a:endParaRPr sz="2420"/>
          </a:p>
        </p:txBody>
      </p:sp>
      <p:pic>
        <p:nvPicPr>
          <p:cNvPr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1584"/>
          <a:stretch/>
        </p:blipFill>
        <p:spPr>
          <a:xfrm>
            <a:off x="4678200" y="944925"/>
            <a:ext cx="4465800" cy="4198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511982"/>
            <a:ext cx="4678200" cy="26315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1"/>
          <p:cNvPicPr preferRelativeResize="0"/>
          <p:nvPr/>
        </p:nvPicPr>
        <p:blipFill rotWithShape="1">
          <a:blip r:embed="rId5">
            <a:alphaModFix/>
          </a:blip>
          <a:srcRect b="0" l="0" r="0" t="4961"/>
          <a:stretch/>
        </p:blipFill>
        <p:spPr>
          <a:xfrm>
            <a:off x="0" y="798799"/>
            <a:ext cx="4678200" cy="106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88562" y="1690150"/>
            <a:ext cx="889625" cy="176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